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97" r:id="rId6"/>
    <p:sldMasterId id="2147483700" r:id="rId7"/>
  </p:sldMasterIdLst>
  <p:notesMasterIdLst>
    <p:notesMasterId r:id="rId18"/>
  </p:notesMasterIdLst>
  <p:handoutMasterIdLst>
    <p:handoutMasterId r:id="rId19"/>
  </p:handoutMasterIdLst>
  <p:sldIdLst>
    <p:sldId id="290" r:id="rId8"/>
    <p:sldId id="398" r:id="rId9"/>
    <p:sldId id="451" r:id="rId10"/>
    <p:sldId id="371" r:id="rId11"/>
    <p:sldId id="471" r:id="rId12"/>
    <p:sldId id="372" r:id="rId13"/>
    <p:sldId id="474" r:id="rId14"/>
    <p:sldId id="373" r:id="rId15"/>
    <p:sldId id="374" r:id="rId16"/>
    <p:sldId id="399" r:id="rId17"/>
  </p:sldIdLst>
  <p:sldSz cx="9144000" cy="5143500" type="screen16x9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2901">
          <p15:clr>
            <a:srgbClr val="A4A3A4"/>
          </p15:clr>
        </p15:guide>
        <p15:guide id="3" pos="56">
          <p15:clr>
            <a:srgbClr val="A4A3A4"/>
          </p15:clr>
        </p15:guide>
        <p15:guide id="4" pos="442">
          <p15:clr>
            <a:srgbClr val="A4A3A4"/>
          </p15:clr>
        </p15:guide>
        <p15:guide id="5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EC7"/>
    <a:srgbClr val="107FD2"/>
    <a:srgbClr val="000000"/>
    <a:srgbClr val="765092"/>
    <a:srgbClr val="0000FF"/>
    <a:srgbClr val="D9D9D9"/>
    <a:srgbClr val="FFCC66"/>
    <a:srgbClr val="0033CC"/>
    <a:srgbClr val="33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1" autoAdjust="0"/>
    <p:restoredTop sz="94632" autoAdjust="0"/>
  </p:normalViewPr>
  <p:slideViewPr>
    <p:cSldViewPr snapToGrid="0">
      <p:cViewPr varScale="1">
        <p:scale>
          <a:sx n="141" d="100"/>
          <a:sy n="141" d="100"/>
        </p:scale>
        <p:origin x="1068" y="56"/>
      </p:cViewPr>
      <p:guideLst>
        <p:guide orient="horz" pos="167"/>
        <p:guide orient="horz" pos="2901"/>
        <p:guide pos="56"/>
        <p:guide pos="442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44" y="6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22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17.09.2024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17.09.2024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06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C1206-BC6F-4BB1-A521-B81E306C15AD}" type="slidenum">
              <a:rPr lang="de-DE"/>
              <a:pPr/>
              <a:t>3</a:t>
            </a:fld>
            <a:endParaRPr lang="de-DE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60413"/>
            <a:ext cx="6619875" cy="3724275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de-DE" dirty="0"/>
              <a:t>Natürlich kann man mit der</a:t>
            </a:r>
            <a:r>
              <a:rPr lang="de-DE" baseline="0" dirty="0"/>
              <a:t> FOR + Q-Vermerk auch</a:t>
            </a:r>
          </a:p>
          <a:p>
            <a:pPr marL="285750" indent="-285750">
              <a:buFontTx/>
              <a:buChar char="-"/>
            </a:pPr>
            <a:r>
              <a:rPr lang="de-DE" baseline="0" dirty="0"/>
              <a:t>Die Gesamtschule</a:t>
            </a:r>
          </a:p>
          <a:p>
            <a:pPr marL="285750" indent="-285750">
              <a:buFontTx/>
              <a:buChar char="-"/>
            </a:pPr>
            <a:r>
              <a:rPr lang="de-DE" baseline="0" dirty="0"/>
              <a:t>Das </a:t>
            </a:r>
            <a:r>
              <a:rPr lang="de-DE" baseline="0" dirty="0" err="1"/>
              <a:t>Gymnaisum</a:t>
            </a:r>
            <a:endParaRPr lang="de-DE" baseline="0" dirty="0"/>
          </a:p>
          <a:p>
            <a:pPr marL="0" indent="0">
              <a:buFontTx/>
              <a:buNone/>
            </a:pPr>
            <a:r>
              <a:rPr lang="de-DE" baseline="0" dirty="0"/>
              <a:t>Besuchen und sich dort bewerben!!!!</a:t>
            </a:r>
          </a:p>
          <a:p>
            <a:pPr marL="0" indent="0">
              <a:buFontTx/>
              <a:buNone/>
            </a:pPr>
            <a:endParaRPr lang="de-DE" dirty="0"/>
          </a:p>
          <a:p>
            <a:pPr marL="0" indent="0">
              <a:buFontTx/>
              <a:buNone/>
            </a:pPr>
            <a:r>
              <a:rPr lang="de-DE" dirty="0"/>
              <a:t>Und wenn Ihr Euch fragt: „Kann ich auch ohne </a:t>
            </a:r>
            <a:r>
              <a:rPr lang="de-DE" dirty="0" err="1"/>
              <a:t>Quali</a:t>
            </a:r>
            <a:r>
              <a:rPr lang="de-DE" dirty="0"/>
              <a:t> weiter zur Schule gehen......?“</a:t>
            </a:r>
          </a:p>
        </p:txBody>
      </p:sp>
    </p:spTree>
    <p:extLst>
      <p:ext uri="{BB962C8B-B14F-4D97-AF65-F5344CB8AC3E}">
        <p14:creationId xmlns:p14="http://schemas.microsoft.com/office/powerpoint/2010/main" val="213835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Startseite der Jobsuche (https://www.arbeitsagentur.de/jobsuche/ 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66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z="1400" dirty="0"/>
              <a:t>Es gibt zwei Suchmöglichkeiten:</a:t>
            </a:r>
          </a:p>
          <a:p>
            <a:pPr marL="286864" indent="-286864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Nach Beruf</a:t>
            </a:r>
          </a:p>
          <a:p>
            <a:pPr marL="286864" indent="-286864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Nach Berufsfeld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61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sz="1400" dirty="0"/>
              <a:t>Es gibt zwei Suchmöglichkeiten:</a:t>
            </a:r>
          </a:p>
          <a:p>
            <a:pPr marL="286864" indent="-286864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Nach Beruf</a:t>
            </a:r>
          </a:p>
          <a:p>
            <a:pPr marL="286864" indent="-286864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Nach Berufsfeld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08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 kann sehen, wie viele offene Ausbildungsangebote es in der Liste gibt?  Ergebnis: 36</a:t>
            </a:r>
          </a:p>
          <a:p>
            <a:r>
              <a:rPr lang="de-DE" dirty="0"/>
              <a:t>Für wann wird eine Auszubildende /ein Auszubildender gesucht?</a:t>
            </a:r>
          </a:p>
          <a:p>
            <a:endParaRPr lang="de-DE" dirty="0"/>
          </a:p>
          <a:p>
            <a:r>
              <a:rPr lang="de-DE" dirty="0"/>
              <a:t>Stelle vormerken: geht aber nur, wenn man sich en Profil angelegt hat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63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Kernbereiche : Medizinische und </a:t>
            </a:r>
            <a:r>
              <a:rPr lang="de-DE" dirty="0" err="1"/>
              <a:t>NIchtmedizinische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6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32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8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3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" title="Hintergrun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8374" y="3682800"/>
            <a:ext cx="9055626" cy="1476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90400" y="3795886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4684018"/>
            <a:ext cx="8230072" cy="288032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0000" y="90000"/>
            <a:ext cx="9055100" cy="3569365"/>
          </a:xfrm>
          <a:prstGeom prst="snipRoundRect">
            <a:avLst>
              <a:gd name="adj1" fmla="val 7571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noProof="0" dirty="0"/>
              <a:t>Bild</a:t>
            </a:r>
            <a:r>
              <a:rPr lang="en-US" dirty="0"/>
              <a:t> </a:t>
            </a:r>
            <a:r>
              <a:rPr lang="de-DE" noProof="0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417452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8" y="89906"/>
            <a:ext cx="9067817" cy="505359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5120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846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32000" y="1684063"/>
            <a:ext cx="8388472" cy="105968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8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32362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83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Weiterführende Schulen, September 2024, © Bundesagentur für Arbeit</a:t>
            </a:r>
          </a:p>
        </p:txBody>
      </p:sp>
    </p:spTree>
    <p:extLst>
      <p:ext uri="{BB962C8B-B14F-4D97-AF65-F5344CB8AC3E}">
        <p14:creationId xmlns:p14="http://schemas.microsoft.com/office/powerpoint/2010/main" val="1595238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19212"/>
            <a:ext cx="7727980" cy="5467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1792" b="1" kern="0" baseline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4940240"/>
            <a:ext cx="5629521" cy="1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685153" eaLnBrk="0" hangingPunct="0">
              <a:lnSpc>
                <a:spcPct val="100000"/>
              </a:lnSpc>
              <a:spcBef>
                <a:spcPct val="0"/>
              </a:spcBef>
              <a:spcAft>
                <a:spcPts val="149"/>
              </a:spcAft>
              <a:defRPr sz="747"/>
            </a:lvl1pPr>
          </a:lstStyle>
          <a:p>
            <a:r>
              <a:rPr lang="de-DE"/>
              <a:t>Thema, 0. Monat 2015,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48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Roter Farbverlauf mit dem Signet der BA." title="Hintergrundgrafik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" y="67429"/>
            <a:ext cx="9077043" cy="4480568"/>
          </a:xfrm>
          <a:prstGeom prst="rect">
            <a:avLst/>
          </a:prstGeom>
        </p:spPr>
      </p:pic>
      <p:sp>
        <p:nvSpPr>
          <p:cNvPr id="17" name="Textplatzhalter 5" descr="Platzhalter für Thema/Version/Datum.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268948" y="286028"/>
            <a:ext cx="8471907" cy="184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121">
                <a:solidFill>
                  <a:schemeClr val="bg1"/>
                </a:solidFill>
              </a:defRPr>
            </a:lvl1pPr>
            <a:lvl2pPr>
              <a:defRPr sz="1121">
                <a:solidFill>
                  <a:schemeClr val="bg1"/>
                </a:solidFill>
              </a:defRPr>
            </a:lvl2pPr>
            <a:lvl3pPr>
              <a:defRPr sz="1121">
                <a:solidFill>
                  <a:schemeClr val="bg1"/>
                </a:solidFill>
              </a:defRPr>
            </a:lvl3pPr>
            <a:lvl4pPr>
              <a:defRPr sz="1121">
                <a:solidFill>
                  <a:schemeClr val="bg1"/>
                </a:solidFill>
              </a:defRPr>
            </a:lvl4pPr>
            <a:lvl5pPr>
              <a:defRPr sz="112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8" name="Gerade Verbindung 17" descr="Weiße Linie" title="Linie"/>
          <p:cNvCxnSpPr/>
          <p:nvPr userDrawn="1"/>
        </p:nvCxnSpPr>
        <p:spPr>
          <a:xfrm>
            <a:off x="268950" y="486000"/>
            <a:ext cx="88780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6" descr="Platzhalter für den Folientitel." title="Titelplatzhalter"/>
          <p:cNvSpPr>
            <a:spLocks noGrp="1"/>
          </p:cNvSpPr>
          <p:nvPr>
            <p:ph type="title" hasCustomPrompt="1"/>
          </p:nvPr>
        </p:nvSpPr>
        <p:spPr>
          <a:xfrm>
            <a:off x="268948" y="702001"/>
            <a:ext cx="8471907" cy="729235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6831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41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20" name="Textplatzhalter 5" descr="Platzhalter für eine Subheadline.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268948" y="1512744"/>
            <a:ext cx="8471907" cy="3493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21" baseline="0">
                <a:solidFill>
                  <a:schemeClr val="bg1"/>
                </a:solidFill>
              </a:defRPr>
            </a:lvl1pPr>
            <a:lvl2pPr>
              <a:defRPr sz="1121">
                <a:solidFill>
                  <a:schemeClr val="bg1"/>
                </a:solidFill>
              </a:defRPr>
            </a:lvl2pPr>
            <a:lvl3pPr>
              <a:defRPr sz="1121">
                <a:solidFill>
                  <a:schemeClr val="bg1"/>
                </a:solidFill>
              </a:defRPr>
            </a:lvl3pPr>
            <a:lvl4pPr>
              <a:defRPr sz="1121">
                <a:solidFill>
                  <a:schemeClr val="bg1"/>
                </a:solidFill>
              </a:defRPr>
            </a:lvl4pPr>
            <a:lvl5pPr>
              <a:defRPr sz="112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30" name="Bildplatzhalter 28" descr="Dienststellenlogo" title="Dienststellenlogo"/>
          <p:cNvSpPr>
            <a:spLocks noGrp="1"/>
          </p:cNvSpPr>
          <p:nvPr>
            <p:ph type="pic" sz="quarter" idx="18" hasCustomPrompt="1"/>
          </p:nvPr>
        </p:nvSpPr>
        <p:spPr>
          <a:xfrm>
            <a:off x="67237" y="4636356"/>
            <a:ext cx="1164551" cy="441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97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195009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00466" y="1533321"/>
            <a:ext cx="7722513" cy="344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149"/>
              </a:spcAft>
              <a:buNone/>
              <a:defRPr sz="112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341391" indent="0" algn="ctr">
              <a:buNone/>
              <a:defRPr/>
            </a:lvl2pPr>
            <a:lvl3pPr marL="682782" indent="0" algn="ctr">
              <a:buNone/>
              <a:defRPr/>
            </a:lvl3pPr>
            <a:lvl4pPr marL="1024174" indent="0" algn="ctr">
              <a:buNone/>
              <a:defRPr/>
            </a:lvl4pPr>
            <a:lvl5pPr marL="1365565" indent="0" algn="ctr">
              <a:buNone/>
              <a:defRPr/>
            </a:lvl5pPr>
            <a:lvl6pPr marL="1706956" indent="0" algn="ctr">
              <a:buNone/>
              <a:defRPr/>
            </a:lvl6pPr>
            <a:lvl7pPr marL="2048347" indent="0" algn="ctr">
              <a:buNone/>
              <a:defRPr/>
            </a:lvl7pPr>
            <a:lvl8pPr marL="2389739" indent="0" algn="ctr">
              <a:buNone/>
              <a:defRPr/>
            </a:lvl8pPr>
            <a:lvl9pPr marL="2731130" indent="0" algn="ctr">
              <a:buNone/>
              <a:defRPr/>
            </a:lvl9pPr>
          </a:lstStyle>
          <a:p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Wenn möglich nicht mehr als zwei Zeilen schreiben.</a:t>
            </a:r>
          </a:p>
        </p:txBody>
      </p:sp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684655" y="689976"/>
            <a:ext cx="7738325" cy="7589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64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00467" y="349185"/>
            <a:ext cx="6740579" cy="172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229" indent="-257229">
              <a:buNone/>
              <a:defRPr lang="de-DE" sz="1120" kern="2000" baseline="0" noProof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149"/>
              </a:spcAft>
            </a:pPr>
            <a:r>
              <a:rPr kumimoji="0" lang="de-DE" sz="112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Optionaler Text: Thema | Version | Datum</a:t>
            </a:r>
            <a:endParaRPr kumimoji="0" lang="de-DE" sz="2389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picVertraulich" hidden="1"/>
          <p:cNvGrpSpPr/>
          <p:nvPr/>
        </p:nvGrpSpPr>
        <p:grpSpPr>
          <a:xfrm>
            <a:off x="6938294" y="338671"/>
            <a:ext cx="2215149" cy="398574"/>
            <a:chOff x="6952888" y="459965"/>
            <a:chExt cx="2223994" cy="533769"/>
          </a:xfrm>
        </p:grpSpPr>
        <p:sp>
          <p:nvSpPr>
            <p:cNvPr id="8" name="Rechteck 7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44"/>
            </a:p>
          </p:txBody>
        </p:sp>
        <p:sp>
          <p:nvSpPr>
            <p:cNvPr id="9" name="Textfeld 8" hidden="1"/>
            <p:cNvSpPr txBox="1"/>
            <p:nvPr userDrawn="1"/>
          </p:nvSpPr>
          <p:spPr>
            <a:xfrm>
              <a:off x="6952888" y="578509"/>
              <a:ext cx="2208118" cy="38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69" b="1" spc="224" baseline="0" dirty="0">
                  <a:solidFill>
                    <a:srgbClr val="E2001A"/>
                  </a:solidFill>
                </a:rPr>
                <a:t>VERTRAULICH</a:t>
              </a:r>
            </a:p>
          </p:txBody>
        </p:sp>
      </p:grpSp>
      <p:grpSp>
        <p:nvGrpSpPr>
          <p:cNvPr id="3" name="picIntern" hidden="1"/>
          <p:cNvGrpSpPr/>
          <p:nvPr/>
        </p:nvGrpSpPr>
        <p:grpSpPr>
          <a:xfrm>
            <a:off x="7544275" y="338667"/>
            <a:ext cx="1611552" cy="398574"/>
            <a:chOff x="7574400" y="108502"/>
            <a:chExt cx="1617987" cy="533769"/>
          </a:xfrm>
        </p:grpSpPr>
        <p:sp>
          <p:nvSpPr>
            <p:cNvPr id="13" name="Rechteck 12" hidden="1"/>
            <p:cNvSpPr/>
            <p:nvPr userDrawn="1"/>
          </p:nvSpPr>
          <p:spPr>
            <a:xfrm>
              <a:off x="7574400" y="108502"/>
              <a:ext cx="160798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344"/>
            </a:p>
          </p:txBody>
        </p:sp>
        <p:sp>
          <p:nvSpPr>
            <p:cNvPr id="14" name="Textfeld 13" hidden="1"/>
            <p:cNvSpPr txBox="1"/>
            <p:nvPr userDrawn="1"/>
          </p:nvSpPr>
          <p:spPr>
            <a:xfrm>
              <a:off x="7574400" y="218421"/>
              <a:ext cx="1617987" cy="38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69" b="1" spc="373" baseline="0" dirty="0">
                  <a:solidFill>
                    <a:srgbClr val="E2001A"/>
                  </a:solidFill>
                </a:rPr>
                <a:t>INTERN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18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882188" y="146396"/>
            <a:ext cx="1180724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7882188" y="107262"/>
            <a:ext cx="125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733951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17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1579446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 und Subline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 hasCustomPrompt="1"/>
          </p:nvPr>
        </p:nvSpPr>
        <p:spPr>
          <a:xfrm>
            <a:off x="684655" y="214696"/>
            <a:ext cx="7738325" cy="75893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2464" b="1" kern="1200" baseline="0" dirty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der Titel ihrer Präsentation.</a:t>
            </a:r>
            <a:br>
              <a:rPr lang="de-DE" dirty="0"/>
            </a:br>
            <a:r>
              <a:rPr lang="de-DE" dirty="0"/>
              <a:t>Groß und prägnant.</a:t>
            </a:r>
          </a:p>
        </p:txBody>
      </p:sp>
      <p:grpSp>
        <p:nvGrpSpPr>
          <p:cNvPr id="2" name="picVertraulich" hidden="1"/>
          <p:cNvGrpSpPr/>
          <p:nvPr/>
        </p:nvGrpSpPr>
        <p:grpSpPr>
          <a:xfrm>
            <a:off x="6938295" y="338671"/>
            <a:ext cx="2215149" cy="398574"/>
            <a:chOff x="6952888" y="459965"/>
            <a:chExt cx="2223994" cy="533769"/>
          </a:xfrm>
        </p:grpSpPr>
        <p:sp>
          <p:nvSpPr>
            <p:cNvPr id="8" name="Rechteck 7" hidden="1"/>
            <p:cNvSpPr/>
            <p:nvPr userDrawn="1"/>
          </p:nvSpPr>
          <p:spPr>
            <a:xfrm>
              <a:off x="6978766" y="459965"/>
              <a:ext cx="219811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6" dirty="0"/>
            </a:p>
          </p:txBody>
        </p:sp>
        <p:sp>
          <p:nvSpPr>
            <p:cNvPr id="9" name="Textfeld 8" hidden="1"/>
            <p:cNvSpPr txBox="1"/>
            <p:nvPr userDrawn="1"/>
          </p:nvSpPr>
          <p:spPr>
            <a:xfrm>
              <a:off x="6952888" y="578509"/>
              <a:ext cx="2208118" cy="38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69" b="1" spc="224" baseline="0" dirty="0">
                  <a:solidFill>
                    <a:srgbClr val="E2001A"/>
                  </a:solidFill>
                </a:rPr>
                <a:t>VERTRAULICH</a:t>
              </a:r>
            </a:p>
          </p:txBody>
        </p:sp>
      </p:grpSp>
      <p:grpSp>
        <p:nvGrpSpPr>
          <p:cNvPr id="3" name="picIntern" hidden="1"/>
          <p:cNvGrpSpPr/>
          <p:nvPr/>
        </p:nvGrpSpPr>
        <p:grpSpPr>
          <a:xfrm>
            <a:off x="7544276" y="338667"/>
            <a:ext cx="1611552" cy="398574"/>
            <a:chOff x="7574400" y="108502"/>
            <a:chExt cx="1617987" cy="533769"/>
          </a:xfrm>
        </p:grpSpPr>
        <p:sp>
          <p:nvSpPr>
            <p:cNvPr id="13" name="Rechteck 12" hidden="1"/>
            <p:cNvSpPr/>
            <p:nvPr userDrawn="1"/>
          </p:nvSpPr>
          <p:spPr>
            <a:xfrm>
              <a:off x="7574400" y="108502"/>
              <a:ext cx="1607986" cy="5337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7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095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6" dirty="0"/>
            </a:p>
          </p:txBody>
        </p:sp>
        <p:sp>
          <p:nvSpPr>
            <p:cNvPr id="14" name="Textfeld 13" hidden="1"/>
            <p:cNvSpPr txBox="1"/>
            <p:nvPr userDrawn="1"/>
          </p:nvSpPr>
          <p:spPr>
            <a:xfrm>
              <a:off x="7574400" y="218421"/>
              <a:ext cx="1617987" cy="385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69" b="1" spc="374" baseline="0" dirty="0">
                  <a:solidFill>
                    <a:srgbClr val="E2001A"/>
                  </a:solidFill>
                </a:rPr>
                <a:t>INTERN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02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siness Inhaltsfolie Botsch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 hasCustomPrompt="1"/>
          </p:nvPr>
        </p:nvSpPr>
        <p:spPr>
          <a:xfrm>
            <a:off x="694999" y="219212"/>
            <a:ext cx="7727981" cy="54672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e-DE" sz="1792" b="1" kern="120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25118" y="4940240"/>
            <a:ext cx="5629521" cy="1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20" rIns="91434" bIns="45720" numCol="1" anchor="t" anchorCtr="0" compatLnSpc="1">
            <a:prstTxWarp prst="textNoShape">
              <a:avLst/>
            </a:prstTxWarp>
          </a:bodyPr>
          <a:lstStyle>
            <a:lvl1pPr defTabSz="685177" eaLnBrk="0" hangingPunct="0">
              <a:lnSpc>
                <a:spcPct val="100000"/>
              </a:lnSpc>
              <a:spcBef>
                <a:spcPct val="0"/>
              </a:spcBef>
              <a:spcAft>
                <a:spcPts val="149"/>
              </a:spcAft>
              <a:defRPr sz="746"/>
            </a:lvl1pPr>
          </a:lstStyle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  <p:sp>
        <p:nvSpPr>
          <p:cNvPr id="4" name="Line 16"/>
          <p:cNvSpPr>
            <a:spLocks noChangeShapeType="1"/>
          </p:cNvSpPr>
          <p:nvPr/>
        </p:nvSpPr>
        <p:spPr bwMode="auto">
          <a:xfrm>
            <a:off x="513232" y="859678"/>
            <a:ext cx="8630768" cy="0"/>
          </a:xfrm>
          <a:prstGeom prst="line">
            <a:avLst/>
          </a:prstGeom>
          <a:noFill/>
          <a:ln w="12700" cmpd="sng">
            <a:solidFill>
              <a:srgbClr val="CD0920"/>
            </a:solidFill>
            <a:round/>
            <a:headEnd/>
            <a:tailEnd/>
          </a:ln>
          <a:effectLst/>
        </p:spPr>
        <p:txBody>
          <a:bodyPr wrap="square" lIns="68491" tIns="34244" rIns="68491" bIns="34244">
            <a:spAutoFit/>
          </a:bodyPr>
          <a:lstStyle/>
          <a:p>
            <a:endParaRPr lang="de-DE" sz="1343" dirty="0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38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0170" y="726972"/>
            <a:ext cx="7689309" cy="24929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956" y="1187419"/>
            <a:ext cx="7670334" cy="12730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Weiterführende Schulen, September 2024, © Bundesagentur für Arbeit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142923" y="146396"/>
            <a:ext cx="1919990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Vertraulich" title="Textfeld"/>
          <p:cNvSpPr txBox="1"/>
          <p:nvPr userDrawn="1"/>
        </p:nvSpPr>
        <p:spPr>
          <a:xfrm>
            <a:off x="7096539" y="107262"/>
            <a:ext cx="204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661064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 </a:t>
            </a:r>
          </a:p>
        </p:txBody>
      </p:sp>
      <p:sp>
        <p:nvSpPr>
          <p:cNvPr id="16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7896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6" name="Textplatzhalter 5" descr="Platzhalter für Thema/Version/Datum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81370"/>
            <a:ext cx="8388472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9" name="Gerade Verbindung 18" descr="Weiße Linie" title="Linie"/>
          <p:cNvCxnSpPr/>
          <p:nvPr userDrawn="1"/>
        </p:nvCxnSpPr>
        <p:spPr>
          <a:xfrm>
            <a:off x="360000" y="648000"/>
            <a:ext cx="88018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627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9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11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6722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Folientitel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Inhaltsplatzhalter 4" descr="Platzhalter für Text, Tabelle, Bild, Video, Diagramm, Grafik" title="Multi-Platzhalter"/>
          <p:cNvSpPr>
            <a:spLocks noGrp="1"/>
          </p:cNvSpPr>
          <p:nvPr>
            <p:ph sz="quarter" idx="12" hasCustomPrompt="1"/>
          </p:nvPr>
        </p:nvSpPr>
        <p:spPr>
          <a:xfrm>
            <a:off x="590400" y="1198800"/>
            <a:ext cx="8229600" cy="339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 descr="Platzhalter für das Thema und Datum" title="Thema-/Datumsplatzhalter in der Fußzeile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  <p:sp>
        <p:nvSpPr>
          <p:cNvPr id="8" name="Foliennummernplatzhalter 7" descr="Seitenzahl der Folie" title="Seitenzahlplatzhalt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>
          <a:xfrm>
            <a:off x="4766392" y="1198800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690B89B-5869-40BB-AF15-4BD4F39470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99792" y="4860000"/>
            <a:ext cx="5472608" cy="273844"/>
          </a:xfrm>
        </p:spPr>
        <p:txBody>
          <a:bodyPr/>
          <a:lstStyle/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8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66400" y="1202400"/>
            <a:ext cx="4053600" cy="33948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57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17442" y="1033200"/>
            <a:ext cx="8726557" cy="382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03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Zwei rote Linien." title="Headergrafik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78" y="90000"/>
            <a:ext cx="9055617" cy="914401"/>
          </a:xfrm>
          <a:prstGeom prst="rect">
            <a:avLst/>
          </a:prstGeom>
        </p:spPr>
      </p:pic>
      <p:sp>
        <p:nvSpPr>
          <p:cNvPr id="2" name="Titelplatzhalter 1" descr="Platzhalter für den Titel der Folie" title="Titelplatzhalter"/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2" descr="Platzhalter für Text" title="Textplatzhalter"/>
          <p:cNvSpPr>
            <a:spLocks noGrp="1"/>
          </p:cNvSpPr>
          <p:nvPr>
            <p:ph type="body" idx="1"/>
          </p:nvPr>
        </p:nvSpPr>
        <p:spPr>
          <a:xfrm>
            <a:off x="5904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3" name="Gerade Verbindung 12" descr="Graue Linie" title="Linie"/>
          <p:cNvCxnSpPr/>
          <p:nvPr userDrawn="1"/>
        </p:nvCxnSpPr>
        <p:spPr>
          <a:xfrm>
            <a:off x="414000" y="4860000"/>
            <a:ext cx="873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 Bundesagentur für Arbeit" title="Logo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896000"/>
            <a:ext cx="1548387" cy="204216"/>
          </a:xfrm>
          <a:prstGeom prst="rect">
            <a:avLst/>
          </a:prstGeom>
        </p:spPr>
      </p:pic>
      <p:sp>
        <p:nvSpPr>
          <p:cNvPr id="5" name="Fußzeilenplatzhalter 4" descr="Platzhalter für das Thema und das Datum der Präsentation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699792" y="4860000"/>
            <a:ext cx="54726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  <p:sp>
        <p:nvSpPr>
          <p:cNvPr id="6" name="Foliennummernplatzhalter 5" descr="Seitenzahl der Folie" title="Seitenzahlplatzhalter in der Fußzeile"/>
          <p:cNvSpPr>
            <a:spLocks noGrp="1"/>
          </p:cNvSpPr>
          <p:nvPr>
            <p:ph type="sldNum" sz="quarter" idx="4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56" r:id="rId4"/>
    <p:sldLayoutId id="2147483694" r:id="rId5"/>
    <p:sldLayoutId id="2147483650" r:id="rId6"/>
    <p:sldLayoutId id="2147483651" r:id="rId7"/>
    <p:sldLayoutId id="2147483688" r:id="rId8"/>
    <p:sldLayoutId id="2147483652" r:id="rId9"/>
    <p:sldLayoutId id="2147483653" r:id="rId10"/>
    <p:sldLayoutId id="2147483657" r:id="rId11"/>
    <p:sldLayoutId id="2147483695" r:id="rId12"/>
    <p:sldLayoutId id="2147483658" r:id="rId13"/>
    <p:sldLayoutId id="2147483654" r:id="rId14"/>
    <p:sldLayoutId id="2147483655" r:id="rId15"/>
    <p:sldLayoutId id="2147483706" r:id="rId16"/>
    <p:sldLayoutId id="2147483708" r:id="rId17"/>
    <p:sldLayoutId id="2147483709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intergrun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3996" cy="5143702"/>
          </a:xfrm>
          <a:prstGeom prst="rect">
            <a:avLst/>
          </a:prstGeom>
        </p:spPr>
      </p:pic>
      <p:sp>
        <p:nvSpPr>
          <p:cNvPr id="4" name="Hintergrundblende"/>
          <p:cNvSpPr/>
          <p:nvPr/>
        </p:nvSpPr>
        <p:spPr>
          <a:xfrm>
            <a:off x="0" y="1936102"/>
            <a:ext cx="9144000" cy="314388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280" tIns="34140" rIns="68280" bIns="341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44"/>
          </a:p>
        </p:txBody>
      </p:sp>
      <p:sp>
        <p:nvSpPr>
          <p:cNvPr id="1040" name="Weisse Linie"/>
          <p:cNvSpPr>
            <a:spLocks noChangeShapeType="1"/>
          </p:cNvSpPr>
          <p:nvPr/>
        </p:nvSpPr>
        <p:spPr bwMode="auto">
          <a:xfrm>
            <a:off x="712760" y="542452"/>
            <a:ext cx="842635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1344"/>
          </a:p>
        </p:txBody>
      </p:sp>
      <p:pic>
        <p:nvPicPr>
          <p:cNvPr id="6" name="Titelbild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0" y="1996276"/>
            <a:ext cx="9038060" cy="2759638"/>
          </a:xfrm>
          <a:prstGeom prst="rect">
            <a:avLst/>
          </a:prstGeom>
        </p:spPr>
      </p:pic>
      <p:sp>
        <p:nvSpPr>
          <p:cNvPr id="10" name="Logoblende"/>
          <p:cNvSpPr/>
          <p:nvPr/>
        </p:nvSpPr>
        <p:spPr>
          <a:xfrm>
            <a:off x="0" y="4403344"/>
            <a:ext cx="9139113" cy="740359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280" tIns="34140" rIns="68280" bIns="341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344"/>
          </a:p>
        </p:txBody>
      </p:sp>
      <p:pic>
        <p:nvPicPr>
          <p:cNvPr id="3" name="picLog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33" y="4599396"/>
            <a:ext cx="2276908" cy="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6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+mj-lt"/>
          <a:ea typeface="+mj-ea"/>
          <a:cs typeface="+mj-cs"/>
        </a:defRPr>
      </a:lvl1pPr>
      <a:lvl2pPr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2pPr>
      <a:lvl3pPr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3pPr>
      <a:lvl4pPr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4pPr>
      <a:lvl5pPr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5pPr>
      <a:lvl6pPr marL="341391"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6pPr>
      <a:lvl7pPr marL="682782"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7pPr>
      <a:lvl8pPr marL="1024174"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8pPr>
      <a:lvl9pPr marL="1365565" algn="r" defTabSz="685153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9pPr>
    </p:titleStyle>
    <p:bodyStyle>
      <a:lvl1pPr marL="257229" indent="-257229" algn="l" defTabSz="685153" rtl="0" fontAlgn="base">
        <a:spcBef>
          <a:spcPct val="20000"/>
        </a:spcBef>
        <a:spcAft>
          <a:spcPct val="0"/>
        </a:spcAft>
        <a:buChar char="•"/>
        <a:defRPr sz="2389">
          <a:solidFill>
            <a:schemeClr val="tx1"/>
          </a:solidFill>
          <a:latin typeface="+mn-lt"/>
          <a:ea typeface="+mn-ea"/>
          <a:cs typeface="+mn-cs"/>
        </a:defRPr>
      </a:lvl1pPr>
      <a:lvl2pPr marL="557132" indent="-214555" algn="l" defTabSz="685153" rtl="0" fontAlgn="base">
        <a:spcBef>
          <a:spcPct val="20000"/>
        </a:spcBef>
        <a:spcAft>
          <a:spcPct val="0"/>
        </a:spcAft>
        <a:buChar char="–"/>
        <a:defRPr sz="2091">
          <a:solidFill>
            <a:schemeClr val="tx1"/>
          </a:solidFill>
          <a:latin typeface="+mn-lt"/>
        </a:defRPr>
      </a:lvl2pPr>
      <a:lvl3pPr marL="857035" indent="-171881" algn="l" defTabSz="685153" rtl="0" fontAlgn="base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</a:defRPr>
      </a:lvl3pPr>
      <a:lvl4pPr marL="1199611" indent="-171881" algn="l" defTabSz="685153" rtl="0" fontAlgn="base">
        <a:spcBef>
          <a:spcPct val="20000"/>
        </a:spcBef>
        <a:spcAft>
          <a:spcPct val="0"/>
        </a:spcAft>
        <a:buChar char="–"/>
        <a:defRPr sz="1493">
          <a:solidFill>
            <a:schemeClr val="tx1"/>
          </a:solidFill>
          <a:latin typeface="+mn-lt"/>
        </a:defRPr>
      </a:lvl4pPr>
      <a:lvl5pPr marL="1542188" indent="-175437" algn="l" defTabSz="685153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5pPr>
      <a:lvl6pPr marL="1883579" indent="-175437" algn="l" defTabSz="685153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6pPr>
      <a:lvl7pPr marL="2224970" indent="-175437" algn="l" defTabSz="685153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7pPr>
      <a:lvl8pPr marL="2566362" indent="-175437" algn="l" defTabSz="685153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8pPr>
      <a:lvl9pPr marL="2907753" indent="-175437" algn="l" defTabSz="685153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41391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2pPr>
      <a:lvl3pPr marL="682782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3pPr>
      <a:lvl4pPr marL="1024174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365565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706956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048347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389739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731130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intergru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" y="0"/>
            <a:ext cx="9143638" cy="5143500"/>
          </a:xfrm>
          <a:prstGeom prst="rect">
            <a:avLst/>
          </a:prstGeom>
        </p:spPr>
      </p:pic>
      <p:sp>
        <p:nvSpPr>
          <p:cNvPr id="4" name="Hintergrundblende"/>
          <p:cNvSpPr/>
          <p:nvPr/>
        </p:nvSpPr>
        <p:spPr>
          <a:xfrm>
            <a:off x="1" y="1936102"/>
            <a:ext cx="9144000" cy="3143880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280" tIns="34140" rIns="68280" bIns="341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6" dirty="0"/>
          </a:p>
        </p:txBody>
      </p:sp>
      <p:sp>
        <p:nvSpPr>
          <p:cNvPr id="1040" name="Weisse Linie"/>
          <p:cNvSpPr>
            <a:spLocks noChangeShapeType="1"/>
          </p:cNvSpPr>
          <p:nvPr/>
        </p:nvSpPr>
        <p:spPr bwMode="auto">
          <a:xfrm>
            <a:off x="712760" y="542452"/>
            <a:ext cx="842635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de-DE" sz="1606" dirty="0"/>
          </a:p>
        </p:txBody>
      </p:sp>
      <p:pic>
        <p:nvPicPr>
          <p:cNvPr id="2" name="Titelbil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4" y="1063079"/>
            <a:ext cx="9144000" cy="4570156"/>
          </a:xfrm>
          <a:prstGeom prst="rect">
            <a:avLst/>
          </a:prstGeom>
        </p:spPr>
      </p:pic>
      <p:sp>
        <p:nvSpPr>
          <p:cNvPr id="10" name="Logoblende"/>
          <p:cNvSpPr/>
          <p:nvPr/>
        </p:nvSpPr>
        <p:spPr>
          <a:xfrm>
            <a:off x="0" y="4403343"/>
            <a:ext cx="9139113" cy="740359"/>
          </a:xfrm>
          <a:prstGeom prst="rect">
            <a:avLst/>
          </a:prstGeom>
          <a:solidFill>
            <a:schemeClr val="bg1"/>
          </a:soli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280" tIns="34140" rIns="68280" bIns="341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6" dirty="0"/>
          </a:p>
        </p:txBody>
      </p:sp>
      <p:pic>
        <p:nvPicPr>
          <p:cNvPr id="11" name="pic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3" y="4599396"/>
            <a:ext cx="2276908" cy="3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7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</p:sldLayoutIdLst>
  <p:hf hdr="0" dt="0"/>
  <p:txStyles>
    <p:titleStyle>
      <a:lvl1pPr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+mj-lt"/>
          <a:ea typeface="+mj-ea"/>
          <a:cs typeface="+mj-cs"/>
        </a:defRPr>
      </a:lvl1pPr>
      <a:lvl2pPr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2pPr>
      <a:lvl3pPr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3pPr>
      <a:lvl4pPr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4pPr>
      <a:lvl5pPr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5pPr>
      <a:lvl6pPr marL="341403"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6pPr>
      <a:lvl7pPr marL="682807"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7pPr>
      <a:lvl8pPr marL="1024210"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8pPr>
      <a:lvl9pPr marL="1365614" algn="r" defTabSz="685177" rtl="0" fontAlgn="base">
        <a:lnSpc>
          <a:spcPct val="90000"/>
        </a:lnSpc>
        <a:spcBef>
          <a:spcPct val="0"/>
        </a:spcBef>
        <a:spcAft>
          <a:spcPct val="0"/>
        </a:spcAft>
        <a:defRPr sz="2315">
          <a:solidFill>
            <a:schemeClr val="bg1"/>
          </a:solidFill>
          <a:latin typeface="Arial" charset="0"/>
        </a:defRPr>
      </a:lvl9pPr>
    </p:titleStyle>
    <p:bodyStyle>
      <a:lvl1pPr marL="257238" indent="-257238" algn="l" defTabSz="685177" rtl="0" fontAlgn="base">
        <a:spcBef>
          <a:spcPct val="20000"/>
        </a:spcBef>
        <a:spcAft>
          <a:spcPct val="0"/>
        </a:spcAft>
        <a:buChar char="•"/>
        <a:defRPr sz="2389">
          <a:solidFill>
            <a:schemeClr val="tx1"/>
          </a:solidFill>
          <a:latin typeface="+mn-lt"/>
          <a:ea typeface="+mn-ea"/>
          <a:cs typeface="+mn-cs"/>
        </a:defRPr>
      </a:lvl1pPr>
      <a:lvl2pPr marL="557151" indent="-214563" algn="l" defTabSz="685177" rtl="0" fontAlgn="base">
        <a:spcBef>
          <a:spcPct val="20000"/>
        </a:spcBef>
        <a:spcAft>
          <a:spcPct val="0"/>
        </a:spcAft>
        <a:buChar char="–"/>
        <a:defRPr sz="2091">
          <a:solidFill>
            <a:schemeClr val="tx1"/>
          </a:solidFill>
          <a:latin typeface="+mn-lt"/>
        </a:defRPr>
      </a:lvl2pPr>
      <a:lvl3pPr marL="857065" indent="-171888" algn="l" defTabSz="685177" rtl="0" fontAlgn="base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</a:defRPr>
      </a:lvl3pPr>
      <a:lvl4pPr marL="1199654" indent="-171888" algn="l" defTabSz="685177" rtl="0" fontAlgn="base">
        <a:spcBef>
          <a:spcPct val="20000"/>
        </a:spcBef>
        <a:spcAft>
          <a:spcPct val="0"/>
        </a:spcAft>
        <a:buChar char="–"/>
        <a:defRPr sz="1493">
          <a:solidFill>
            <a:schemeClr val="tx1"/>
          </a:solidFill>
          <a:latin typeface="+mn-lt"/>
        </a:defRPr>
      </a:lvl4pPr>
      <a:lvl5pPr marL="1542242" indent="-175444" algn="l" defTabSz="685177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5pPr>
      <a:lvl6pPr marL="1883646" indent="-175444" algn="l" defTabSz="685177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6pPr>
      <a:lvl7pPr marL="2225049" indent="-175444" algn="l" defTabSz="685177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7pPr>
      <a:lvl8pPr marL="2566453" indent="-175444" algn="l" defTabSz="685177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8pPr>
      <a:lvl9pPr marL="2907856" indent="-175444" algn="l" defTabSz="685177" rtl="0" fontAlgn="base">
        <a:spcBef>
          <a:spcPct val="20000"/>
        </a:spcBef>
        <a:spcAft>
          <a:spcPct val="0"/>
        </a:spcAft>
        <a:buChar char="»"/>
        <a:defRPr sz="149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41403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2pPr>
      <a:lvl3pPr marL="682807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3pPr>
      <a:lvl4pPr marL="1024210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365614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707017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048420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389823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7" algn="l" defTabSz="682807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mailto:bergheim.berufsberatung@arbeitsagentur.d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9073" y="1340188"/>
            <a:ext cx="8471662" cy="2291091"/>
          </a:xfrm>
        </p:spPr>
        <p:txBody>
          <a:bodyPr/>
          <a:lstStyle/>
          <a:p>
            <a:pPr algn="ctr"/>
            <a:r>
              <a:rPr lang="de-DE" sz="4034" dirty="0"/>
              <a:t>Wie finde ich einen Praktikumsplatz</a:t>
            </a:r>
            <a:br>
              <a:rPr lang="de-DE" sz="4034" dirty="0"/>
            </a:br>
            <a:r>
              <a:rPr lang="de-DE" sz="1793" dirty="0"/>
              <a:t>Medienangebot der Agentur für Arbeit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63979" y="4071536"/>
            <a:ext cx="8471662" cy="349308"/>
          </a:xfrm>
        </p:spPr>
        <p:txBody>
          <a:bodyPr/>
          <a:lstStyle/>
          <a:p>
            <a:r>
              <a:rPr lang="de-DE" dirty="0"/>
              <a:t>BO Klasse 9</a:t>
            </a:r>
          </a:p>
        </p:txBody>
      </p:sp>
      <p:pic>
        <p:nvPicPr>
          <p:cNvPr id="6" name="Bildplatzhalter 7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9036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132F9CD-D144-4099-A551-852C9BE6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23" y="1201145"/>
            <a:ext cx="3319321" cy="10372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8A9D037-17E4-4AF7-8BFF-593B3E66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755" y="2157889"/>
            <a:ext cx="3319321" cy="20364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8A2A72-057A-4650-8FD6-9F400C46C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463" y="2662030"/>
            <a:ext cx="3147784" cy="18854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1E86AE-E20B-4F35-B3FE-C5E8F7DD21C9}"/>
              </a:ext>
            </a:extLst>
          </p:cNvPr>
          <p:cNvSpPr txBox="1"/>
          <p:nvPr/>
        </p:nvSpPr>
        <p:spPr>
          <a:xfrm>
            <a:off x="1599582" y="333270"/>
            <a:ext cx="4974663" cy="41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91" b="1" dirty="0">
                <a:solidFill>
                  <a:schemeClr val="bg1"/>
                </a:solidFill>
              </a:rPr>
              <a:t>Berufsfelder</a:t>
            </a:r>
            <a:r>
              <a:rPr lang="de-DE" sz="209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97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Vorstellung Berufsberatung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EE724E5-431D-481F-BD45-A038268D8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Rectangle 14"/>
          <p:cNvSpPr txBox="1">
            <a:spLocks noChangeArrowheads="1"/>
          </p:cNvSpPr>
          <p:nvPr/>
        </p:nvSpPr>
        <p:spPr>
          <a:xfrm>
            <a:off x="598255" y="959086"/>
            <a:ext cx="6056660" cy="3603905"/>
          </a:xfrm>
          <a:prstGeom prst="rect">
            <a:avLst/>
          </a:prstGeom>
        </p:spPr>
        <p:txBody>
          <a:bodyPr/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defTabSz="342472">
              <a:defRPr/>
            </a:pPr>
            <a:r>
              <a:rPr lang="de-DE" sz="1493" b="1" dirty="0">
                <a:solidFill>
                  <a:srgbClr val="000000"/>
                </a:solidFill>
              </a:rPr>
              <a:t>Nele Otte</a:t>
            </a:r>
          </a:p>
          <a:p>
            <a:pPr defTabSz="342472">
              <a:defRPr/>
            </a:pPr>
            <a:r>
              <a:rPr lang="de-DE" sz="1195" dirty="0">
                <a:solidFill>
                  <a:srgbClr val="000000"/>
                </a:solidFill>
              </a:rPr>
              <a:t>Berufsberaterin </a:t>
            </a:r>
          </a:p>
          <a:p>
            <a:pPr defTabSz="342472">
              <a:defRPr/>
            </a:pPr>
            <a:r>
              <a:rPr lang="de-DE" sz="1195" dirty="0">
                <a:solidFill>
                  <a:srgbClr val="000000"/>
                </a:solidFill>
              </a:rPr>
              <a:t>Agentur für Arbeit Bergheim / Frechen</a:t>
            </a:r>
          </a:p>
          <a:p>
            <a:pPr defTabSz="342472">
              <a:defRPr/>
            </a:pPr>
            <a:endParaRPr lang="de-DE" sz="1344" dirty="0">
              <a:solidFill>
                <a:srgbClr val="000000"/>
              </a:solidFill>
            </a:endParaRPr>
          </a:p>
          <a:p>
            <a:pPr defTabSz="342472">
              <a:defRPr/>
            </a:pPr>
            <a:endParaRPr lang="de-DE" sz="1344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1493" b="1" dirty="0">
                <a:solidFill>
                  <a:srgbClr val="000000"/>
                </a:solidFill>
              </a:rPr>
              <a:t>Was?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195" dirty="0">
                <a:solidFill>
                  <a:srgbClr val="000000"/>
                </a:solidFill>
              </a:rPr>
              <a:t>Orientierung - Berufswahl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195" dirty="0">
                <a:solidFill>
                  <a:srgbClr val="000000"/>
                </a:solidFill>
              </a:rPr>
              <a:t>Beratung – diverse Themen 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195" dirty="0">
                <a:solidFill>
                  <a:srgbClr val="000000"/>
                </a:solidFill>
              </a:rPr>
              <a:t>Vermittlung - von Ausbildungsstellen </a:t>
            </a:r>
          </a:p>
          <a:p>
            <a:pPr>
              <a:defRPr/>
            </a:pPr>
            <a:endParaRPr lang="de-DE" sz="119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1493" b="1" dirty="0">
                <a:solidFill>
                  <a:srgbClr val="000000"/>
                </a:solidFill>
              </a:rPr>
              <a:t>Wo?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195" dirty="0">
                <a:solidFill>
                  <a:srgbClr val="000000"/>
                </a:solidFill>
              </a:rPr>
              <a:t>Sprechstunden in der Schule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195" dirty="0">
                <a:solidFill>
                  <a:srgbClr val="000000"/>
                </a:solidFill>
              </a:rPr>
              <a:t>Beratungen in der Agentur vor Ort (jederzeit mit Termin)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195" dirty="0">
                <a:solidFill>
                  <a:srgbClr val="000000"/>
                </a:solidFill>
              </a:rPr>
              <a:t>Beratungen per Telefon / Video (jederzeit mit Termin)</a:t>
            </a:r>
          </a:p>
          <a:p>
            <a:pPr>
              <a:defRPr/>
            </a:pPr>
            <a:endParaRPr lang="de-DE" sz="104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sz="1493" b="1" dirty="0">
                <a:solidFill>
                  <a:srgbClr val="000000"/>
                </a:solidFill>
              </a:rPr>
              <a:t>Wie?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195" dirty="0">
                <a:solidFill>
                  <a:srgbClr val="000000"/>
                </a:solidFill>
              </a:rPr>
              <a:t>Terminvereinbarung unter </a:t>
            </a:r>
            <a:r>
              <a:rPr lang="de-DE" sz="1195" dirty="0">
                <a:hlinkClick r:id="rId4"/>
              </a:rPr>
              <a:t>bergheim.berufsberatung@arbeitsagentur.de</a:t>
            </a:r>
            <a:r>
              <a:rPr lang="de-DE" sz="1195" dirty="0"/>
              <a:t> 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r>
              <a:rPr lang="de-DE" sz="1200" dirty="0"/>
              <a:t>02234 95730 23</a:t>
            </a:r>
          </a:p>
          <a:p>
            <a:pPr marL="213370" indent="-213370">
              <a:buFont typeface="Wingdings" panose="05000000000000000000" pitchFamily="2" charset="2"/>
              <a:buChar char="Ø"/>
              <a:defRPr/>
            </a:pPr>
            <a:endParaRPr lang="de-DE" sz="1195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00CCF2-DDBB-4841-9F17-77AC232533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38" y="1064775"/>
            <a:ext cx="2683141" cy="17883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AA5706D-F251-4386-8D7C-33CBEBB78EC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43" y="3054006"/>
            <a:ext cx="1694502" cy="160574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7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6330588" y="4973870"/>
            <a:ext cx="888488" cy="18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298" tIns="34153" rIns="68298" bIns="34153">
            <a:spAutoFit/>
          </a:bodyPr>
          <a:lstStyle/>
          <a:p>
            <a:pPr algn="r" defTabSz="685658" eaLnBrk="0" hangingPunct="0">
              <a:spcBef>
                <a:spcPct val="0"/>
              </a:spcBef>
            </a:pPr>
            <a:endParaRPr lang="de-DE" sz="747">
              <a:solidFill>
                <a:srgbClr val="777777"/>
              </a:solidFill>
            </a:endParaRPr>
          </a:p>
        </p:txBody>
      </p: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18620A1A-E3B4-4D7B-9C91-AFA517713AC5}"/>
              </a:ext>
            </a:extLst>
          </p:cNvPr>
          <p:cNvSpPr txBox="1">
            <a:spLocks/>
          </p:cNvSpPr>
          <p:nvPr/>
        </p:nvSpPr>
        <p:spPr>
          <a:xfrm>
            <a:off x="8543202" y="4942925"/>
            <a:ext cx="645460" cy="2052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400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91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55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1999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83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47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algn="l" defTabSz="1092799" rtl="0" eaLnBrk="1" latinLnBrk="0" hangingPunct="1">
              <a:defRPr sz="21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672" dirty="0"/>
              <a:t>Seite </a:t>
            </a:r>
            <a:fld id="{A8946A1F-0169-4AB6-AEFC-44545780F863}" type="slidenum">
              <a:rPr lang="de-DE" sz="672"/>
              <a:pPr/>
              <a:t>3</a:t>
            </a:fld>
            <a:endParaRPr lang="de-DE" sz="672" dirty="0"/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5B720861-1C79-423D-9561-B95CFCE5B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99792" y="4860000"/>
            <a:ext cx="5472608" cy="273844"/>
          </a:xfrm>
        </p:spPr>
        <p:txBody>
          <a:bodyPr/>
          <a:lstStyle/>
          <a:p>
            <a:r>
              <a:rPr lang="de-DE"/>
              <a:t>Weiterführende Schulen, September 2024, © Bundesagentur für Arbeit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65CAD15-1889-4815-921C-26F1FF83972F}"/>
              </a:ext>
            </a:extLst>
          </p:cNvPr>
          <p:cNvSpPr txBox="1"/>
          <p:nvPr/>
        </p:nvSpPr>
        <p:spPr>
          <a:xfrm>
            <a:off x="3174373" y="2260129"/>
            <a:ext cx="226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PRAKTIKUM  </a:t>
            </a:r>
          </a:p>
        </p:txBody>
      </p:sp>
      <p:pic>
        <p:nvPicPr>
          <p:cNvPr id="17" name="Bild 1" descr="Ein wahrhaft soziales Netzwerk">
            <a:extLst>
              <a:ext uri="{FF2B5EF4-FFF2-40B4-BE49-F238E27FC236}">
                <a16:creationId xmlns:a16="http://schemas.microsoft.com/office/drawing/2014/main" id="{132CC152-C44D-4C2F-9206-90BC1A66EF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86" y="1551793"/>
            <a:ext cx="2288420" cy="10040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9DA8275-508C-4F2E-8AA0-BD8697BA243F}"/>
              </a:ext>
            </a:extLst>
          </p:cNvPr>
          <p:cNvSpPr txBox="1"/>
          <p:nvPr/>
        </p:nvSpPr>
        <p:spPr>
          <a:xfrm>
            <a:off x="7143714" y="1620324"/>
            <a:ext cx="2261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 </a:t>
            </a:r>
          </a:p>
        </p:txBody>
      </p:sp>
      <p:pic>
        <p:nvPicPr>
          <p:cNvPr id="24" name="Bild 5" descr="18. Ausbildungsbörse im MEDIO.RHEIN.ERFT | Rhein-Erft-Kreis">
            <a:extLst>
              <a:ext uri="{FF2B5EF4-FFF2-40B4-BE49-F238E27FC236}">
                <a16:creationId xmlns:a16="http://schemas.microsoft.com/office/drawing/2014/main" id="{409D0C2F-8A40-4973-8240-46361A3C296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00" y="329262"/>
            <a:ext cx="944611" cy="118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Bild 5" descr="C:\Users\OtteN002\AppData\Local\Microsoft\Windows\INetCache\Content.MSO\E1886DF2.tmp">
            <a:extLst>
              <a:ext uri="{FF2B5EF4-FFF2-40B4-BE49-F238E27FC236}">
                <a16:creationId xmlns:a16="http://schemas.microsoft.com/office/drawing/2014/main" id="{267784B4-590B-46CB-B9D6-65CCA10CFBA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91" y="360029"/>
            <a:ext cx="757840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Bild 7" descr="C:\Users\OtteN002\AppData\Local\Microsoft\Windows\INetCache\Content.MSO\BE3D9370.tmp">
            <a:extLst>
              <a:ext uri="{FF2B5EF4-FFF2-40B4-BE49-F238E27FC236}">
                <a16:creationId xmlns:a16="http://schemas.microsoft.com/office/drawing/2014/main" id="{EB774A3F-0F63-4D82-948E-9FCDB4CD9EC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72" y="859531"/>
            <a:ext cx="1176237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Bild 9" descr="C:\Users\OtteN002\AppData\Local\Microsoft\Windows\INetCache\Content.MSO\6E76C48D.tmp">
            <a:extLst>
              <a:ext uri="{FF2B5EF4-FFF2-40B4-BE49-F238E27FC236}">
                <a16:creationId xmlns:a16="http://schemas.microsoft.com/office/drawing/2014/main" id="{1CA11B7F-433A-476C-8B05-C4D4D48117A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16" y="1333805"/>
            <a:ext cx="2088481" cy="57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Bild 10" descr="C:\Users\OtteN002\AppData\Local\Microsoft\Windows\INetCache\Content.MSO\7554AAC8.tmp">
            <a:extLst>
              <a:ext uri="{FF2B5EF4-FFF2-40B4-BE49-F238E27FC236}">
                <a16:creationId xmlns:a16="http://schemas.microsoft.com/office/drawing/2014/main" id="{F5086F69-FB0D-4207-B186-80793B4A958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6" y="1918391"/>
            <a:ext cx="1648787" cy="13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ECCDF98-95B2-476A-B175-F5DBB8F3E2A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63" y="3744310"/>
            <a:ext cx="2783868" cy="635898"/>
          </a:xfrm>
          <a:prstGeom prst="rect">
            <a:avLst/>
          </a:prstGeom>
          <a:noFill/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B06A454-C158-4521-AFBD-BE4E5139151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38" y="3418764"/>
            <a:ext cx="1398588" cy="1316048"/>
          </a:xfrm>
          <a:prstGeom prst="rect">
            <a:avLst/>
          </a:prstGeom>
          <a:noFill/>
        </p:spPr>
      </p:pic>
      <p:pic>
        <p:nvPicPr>
          <p:cNvPr id="31" name="Bild 1" descr="C:\Users\OtteN002\AppData\Local\Microsoft\Windows\INetCache\Content.MSO\D4F7C657.tmp">
            <a:extLst>
              <a:ext uri="{FF2B5EF4-FFF2-40B4-BE49-F238E27FC236}">
                <a16:creationId xmlns:a16="http://schemas.microsoft.com/office/drawing/2014/main" id="{D2B10C2E-1EBB-476A-8D6A-821DB075DC93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22" y="3050805"/>
            <a:ext cx="2676337" cy="40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Bild 3" descr="C:\Users\OtteN002\AppData\Local\Microsoft\Windows\INetCache\Content.MSO\38D0FA78.tmp">
            <a:extLst>
              <a:ext uri="{FF2B5EF4-FFF2-40B4-BE49-F238E27FC236}">
                <a16:creationId xmlns:a16="http://schemas.microsoft.com/office/drawing/2014/main" id="{E3B01687-A0E3-479B-804F-22A11296E22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20" y="3986344"/>
            <a:ext cx="1648787" cy="7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Bild 2" descr="App Lehrstellenradar » Handwerkskammer Halle (Saale)">
            <a:extLst>
              <a:ext uri="{FF2B5EF4-FFF2-40B4-BE49-F238E27FC236}">
                <a16:creationId xmlns:a16="http://schemas.microsoft.com/office/drawing/2014/main" id="{C02A4248-B75B-43A2-BA23-A45DFD106571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05" y="2658978"/>
            <a:ext cx="1209612" cy="1085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52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AC95C-E401-48BA-A725-39375663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75" y="254811"/>
            <a:ext cx="7727758" cy="546726"/>
          </a:xfrm>
        </p:spPr>
        <p:txBody>
          <a:bodyPr/>
          <a:lstStyle/>
          <a:p>
            <a:r>
              <a:rPr lang="de-DE" sz="2092" dirty="0">
                <a:solidFill>
                  <a:srgbClr val="000000"/>
                </a:solidFill>
              </a:rPr>
              <a:t>Ausbildungsplatzsuche mit der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CD3C1A-C15E-4A5F-895E-2D337FAF1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A7180B-C6D7-4F41-A4BF-CD7A073D559F}"/>
              </a:ext>
            </a:extLst>
          </p:cNvPr>
          <p:cNvSpPr txBox="1"/>
          <p:nvPr/>
        </p:nvSpPr>
        <p:spPr>
          <a:xfrm>
            <a:off x="1596248" y="786493"/>
            <a:ext cx="5399211" cy="7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de-DE" sz="1494" b="1" kern="0" dirty="0">
              <a:solidFill>
                <a:srgbClr val="C00000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de-DE" sz="1494" dirty="0">
                <a:solidFill>
                  <a:srgbClr val="3399FF"/>
                </a:solidFill>
              </a:rPr>
              <a:t>www.arbeitsagentur.de/jobsuche</a:t>
            </a:r>
          </a:p>
          <a:p>
            <a:pPr lvl="0" algn="ctr">
              <a:defRPr/>
            </a:pPr>
            <a:r>
              <a:rPr lang="de-DE" sz="1494" b="1" kern="0" dirty="0">
                <a:solidFill>
                  <a:srgbClr val="C00000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F9745-A7D6-43AF-AB5B-6B1ECFCBA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61" y="786493"/>
            <a:ext cx="6513068" cy="41731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14E9653-8864-4CDA-A129-FE5FAA742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142" y="172667"/>
            <a:ext cx="1706439" cy="510845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9C3DC02-302F-41EF-9614-B3989D9747A5}"/>
              </a:ext>
            </a:extLst>
          </p:cNvPr>
          <p:cNvSpPr/>
          <p:nvPr/>
        </p:nvSpPr>
        <p:spPr>
          <a:xfrm rot="17471416">
            <a:off x="558691" y="2727572"/>
            <a:ext cx="1606807" cy="95233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5"/>
          </a:p>
        </p:txBody>
      </p:sp>
    </p:spTree>
    <p:extLst>
      <p:ext uri="{BB962C8B-B14F-4D97-AF65-F5344CB8AC3E}">
        <p14:creationId xmlns:p14="http://schemas.microsoft.com/office/powerpoint/2010/main" val="1783420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AC95C-E401-48BA-A725-39375663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75" y="254811"/>
            <a:ext cx="7727758" cy="546726"/>
          </a:xfrm>
        </p:spPr>
        <p:txBody>
          <a:bodyPr/>
          <a:lstStyle/>
          <a:p>
            <a:r>
              <a:rPr lang="de-DE" sz="2092" dirty="0">
                <a:solidFill>
                  <a:srgbClr val="000000"/>
                </a:solidFill>
              </a:rPr>
              <a:t>Ausbildungsplatzsuche mit der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CD3C1A-C15E-4A5F-895E-2D337FAF1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9F9745-A7D6-43AF-AB5B-6B1ECFCBA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5" y="780641"/>
            <a:ext cx="6498687" cy="41080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14E9653-8864-4CDA-A129-FE5FAA742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142" y="172667"/>
            <a:ext cx="1706439" cy="51084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AEDB78AD-39EC-4095-A16B-EB95236460F2}"/>
              </a:ext>
            </a:extLst>
          </p:cNvPr>
          <p:cNvSpPr/>
          <p:nvPr/>
        </p:nvSpPr>
        <p:spPr>
          <a:xfrm>
            <a:off x="1025755" y="2512595"/>
            <a:ext cx="1463416" cy="30622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5"/>
          </a:p>
        </p:txBody>
      </p:sp>
    </p:spTree>
    <p:extLst>
      <p:ext uri="{BB962C8B-B14F-4D97-AF65-F5344CB8AC3E}">
        <p14:creationId xmlns:p14="http://schemas.microsoft.com/office/powerpoint/2010/main" val="3584101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19E5F-F141-480B-A501-F21B2DDF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- Ausbildung oder Duales Studium </a:t>
            </a:r>
            <a:br>
              <a:rPr lang="de-DE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D5ADC5-41B8-4565-8C94-A582BA928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4" y="1691054"/>
            <a:ext cx="1830898" cy="168971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2D472CB-1027-4742-B60D-4C47722B98EA}"/>
              </a:ext>
            </a:extLst>
          </p:cNvPr>
          <p:cNvSpPr/>
          <p:nvPr/>
        </p:nvSpPr>
        <p:spPr>
          <a:xfrm>
            <a:off x="3084505" y="1262034"/>
            <a:ext cx="1713931" cy="322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94" b="1" u="sng" dirty="0"/>
              <a:t>Beruf</a:t>
            </a:r>
            <a:r>
              <a:rPr lang="de-DE" sz="1494" b="1" dirty="0"/>
              <a:t> auswählen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DD24158-DF4C-4FDE-8274-9D44164FB571}"/>
              </a:ext>
            </a:extLst>
          </p:cNvPr>
          <p:cNvSpPr/>
          <p:nvPr/>
        </p:nvSpPr>
        <p:spPr>
          <a:xfrm>
            <a:off x="3084505" y="2538686"/>
            <a:ext cx="2159566" cy="322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94" b="1" u="sng" dirty="0"/>
              <a:t>Berufsfeld</a:t>
            </a:r>
            <a:r>
              <a:rPr lang="de-DE" sz="1494" b="1" dirty="0"/>
              <a:t> auswählen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E4A4DA-EC97-4308-9E11-9AD97A429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506" y="3003133"/>
            <a:ext cx="5870716" cy="179901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0AADE5B-A5DD-4DB9-8BD2-08704E6EE574}"/>
              </a:ext>
            </a:extLst>
          </p:cNvPr>
          <p:cNvSpPr/>
          <p:nvPr/>
        </p:nvSpPr>
        <p:spPr>
          <a:xfrm>
            <a:off x="401603" y="2475872"/>
            <a:ext cx="1621407" cy="42453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5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AD7B9BE-A2CF-4DA6-80AF-88DE16782F51}"/>
              </a:ext>
            </a:extLst>
          </p:cNvPr>
          <p:cNvCxnSpPr>
            <a:cxnSpLocks/>
          </p:cNvCxnSpPr>
          <p:nvPr/>
        </p:nvCxnSpPr>
        <p:spPr>
          <a:xfrm flipV="1">
            <a:off x="2163872" y="1890164"/>
            <a:ext cx="780936" cy="7663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D53265A-4F85-463F-A646-09E83080D630}"/>
              </a:ext>
            </a:extLst>
          </p:cNvPr>
          <p:cNvCxnSpPr>
            <a:cxnSpLocks/>
          </p:cNvCxnSpPr>
          <p:nvPr/>
        </p:nvCxnSpPr>
        <p:spPr>
          <a:xfrm>
            <a:off x="2163872" y="2706796"/>
            <a:ext cx="779772" cy="5773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F1D79E51-F018-4275-814E-EB5A17873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1" y="120643"/>
            <a:ext cx="1683032" cy="5038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89C510-1B00-4FB1-9593-EA4450331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506" y="1691054"/>
            <a:ext cx="5870716" cy="6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9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19E5F-F141-480B-A501-F21B2DDF7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822" y="217034"/>
            <a:ext cx="7727758" cy="546726"/>
          </a:xfrm>
        </p:spPr>
        <p:txBody>
          <a:bodyPr/>
          <a:lstStyle/>
          <a:p>
            <a:r>
              <a:rPr lang="de-DE" sz="1793" dirty="0">
                <a:solidFill>
                  <a:srgbClr val="000000"/>
                </a:solidFill>
              </a:rPr>
              <a:t> - </a:t>
            </a:r>
            <a:r>
              <a:rPr lang="de-DE" sz="2092" dirty="0">
                <a:solidFill>
                  <a:srgbClr val="000000"/>
                </a:solidFill>
              </a:rPr>
              <a:t>Ausbildung oder Duales Studi</a:t>
            </a:r>
            <a:r>
              <a:rPr lang="de-DE" sz="2092" dirty="0">
                <a:solidFill>
                  <a:srgbClr val="002060"/>
                </a:solidFill>
              </a:rPr>
              <a:t>um </a:t>
            </a:r>
            <a:br>
              <a:rPr lang="de-DE" sz="2092" dirty="0">
                <a:solidFill>
                  <a:srgbClr val="002060"/>
                </a:solidFill>
              </a:rPr>
            </a:br>
            <a:endParaRPr lang="de-DE" sz="2092" dirty="0">
              <a:solidFill>
                <a:srgbClr val="0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D79E51-F018-4275-814E-EB5A17873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1" y="120643"/>
            <a:ext cx="1683032" cy="5038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C33C107-DA65-408E-82FA-ADBE006FF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15" y="1045375"/>
            <a:ext cx="8409571" cy="2099767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E3EFCE0-F557-4EA9-BD76-5C997F88A040}"/>
              </a:ext>
            </a:extLst>
          </p:cNvPr>
          <p:cNvCxnSpPr>
            <a:cxnSpLocks/>
          </p:cNvCxnSpPr>
          <p:nvPr/>
        </p:nvCxnSpPr>
        <p:spPr>
          <a:xfrm flipV="1">
            <a:off x="1963250" y="2951309"/>
            <a:ext cx="775962" cy="75876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FC6D218-197D-420B-9CA5-D82AC756F134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5052174" y="2951310"/>
            <a:ext cx="21555" cy="77976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1040E3A8-8DF7-45E1-8DBD-3CAC606E172D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7523317" y="2951310"/>
            <a:ext cx="142485" cy="77976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EAD23154-CEBA-4932-A938-5F14AF9773DC}"/>
              </a:ext>
            </a:extLst>
          </p:cNvPr>
          <p:cNvSpPr txBox="1"/>
          <p:nvPr/>
        </p:nvSpPr>
        <p:spPr>
          <a:xfrm>
            <a:off x="636819" y="3712112"/>
            <a:ext cx="2321253" cy="782137"/>
          </a:xfrm>
          <a:prstGeom prst="rect">
            <a:avLst/>
          </a:prstGeom>
          <a:noFill/>
          <a:ln w="254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94" dirty="0"/>
              <a:t>1. Ausbildungsberuf eintragen (z.B. Industriekauffrau/-mann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6B26D48-B197-4224-92E1-3A5CDE570FD3}"/>
              </a:ext>
            </a:extLst>
          </p:cNvPr>
          <p:cNvSpPr txBox="1"/>
          <p:nvPr/>
        </p:nvSpPr>
        <p:spPr>
          <a:xfrm>
            <a:off x="4418803" y="3731070"/>
            <a:ext cx="1266741" cy="78213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94" dirty="0"/>
              <a:t>2. Wohnort oder Postleitzahl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4CFC999-7175-49D1-B18B-F3E10B12D8AF}"/>
              </a:ext>
            </a:extLst>
          </p:cNvPr>
          <p:cNvSpPr txBox="1"/>
          <p:nvPr/>
        </p:nvSpPr>
        <p:spPr>
          <a:xfrm>
            <a:off x="6824420" y="3731070"/>
            <a:ext cx="1682763" cy="101207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94" dirty="0"/>
              <a:t>3. Klappleiste öffnen und Radius auswählen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CC5B919B-8C43-4962-ADE1-804661FEA210}"/>
              </a:ext>
            </a:extLst>
          </p:cNvPr>
          <p:cNvCxnSpPr>
            <a:cxnSpLocks/>
          </p:cNvCxnSpPr>
          <p:nvPr/>
        </p:nvCxnSpPr>
        <p:spPr>
          <a:xfrm>
            <a:off x="7990470" y="2389228"/>
            <a:ext cx="230543" cy="42737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E7597702-1167-4731-9DDD-FB20FBE18C02}"/>
              </a:ext>
            </a:extLst>
          </p:cNvPr>
          <p:cNvSpPr txBox="1"/>
          <p:nvPr/>
        </p:nvSpPr>
        <p:spPr>
          <a:xfrm>
            <a:off x="7377740" y="2090322"/>
            <a:ext cx="1291081" cy="32226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494" dirty="0">
                <a:solidFill>
                  <a:schemeClr val="bg1"/>
                </a:solidFill>
              </a:rPr>
              <a:t>4. Anklicken</a:t>
            </a:r>
          </a:p>
        </p:txBody>
      </p:sp>
    </p:spTree>
    <p:extLst>
      <p:ext uri="{BB962C8B-B14F-4D97-AF65-F5344CB8AC3E}">
        <p14:creationId xmlns:p14="http://schemas.microsoft.com/office/powerpoint/2010/main" val="16729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30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C763898-B0ED-446A-A888-EFE84026D285}"/>
              </a:ext>
            </a:extLst>
          </p:cNvPr>
          <p:cNvSpPr/>
          <p:nvPr/>
        </p:nvSpPr>
        <p:spPr>
          <a:xfrm>
            <a:off x="6518900" y="1666513"/>
            <a:ext cx="2172490" cy="3231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5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A8F28A0-D55B-4834-B433-9DED0A5CE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76" y="3899707"/>
            <a:ext cx="2040339" cy="2379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CC1F1B-31BA-474B-ADE1-5ACD84A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08" y="265190"/>
            <a:ext cx="7727758" cy="546726"/>
          </a:xfrm>
        </p:spPr>
        <p:txBody>
          <a:bodyPr/>
          <a:lstStyle/>
          <a:p>
            <a:r>
              <a:rPr lang="de-DE" sz="2092" dirty="0">
                <a:solidFill>
                  <a:srgbClr val="000000"/>
                </a:solidFill>
              </a:rPr>
              <a:t>                         - Beruf und Ort eintragen</a:t>
            </a:r>
            <a:br>
              <a:rPr lang="de-DE" sz="1793" dirty="0">
                <a:solidFill>
                  <a:srgbClr val="000000"/>
                </a:solidFill>
              </a:rPr>
            </a:b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5B540C-2C52-4C39-8051-632079936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6DDE5B-9165-4161-9E51-0BC8C7720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09" y="914623"/>
            <a:ext cx="8834476" cy="72631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A0A9EE6-2461-4005-B95B-DDB0CD680928}"/>
              </a:ext>
            </a:extLst>
          </p:cNvPr>
          <p:cNvSpPr/>
          <p:nvPr/>
        </p:nvSpPr>
        <p:spPr>
          <a:xfrm>
            <a:off x="6518900" y="1704821"/>
            <a:ext cx="2095132" cy="288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46" u="sng" dirty="0"/>
              <a:t>Linke Spalte:</a:t>
            </a:r>
          </a:p>
          <a:p>
            <a:pPr algn="ctr">
              <a:spcAft>
                <a:spcPts val="448"/>
              </a:spcAft>
            </a:pPr>
            <a:r>
              <a:rPr lang="de-DE" sz="1046" dirty="0"/>
              <a:t>Die Ergebnisse der Suche</a:t>
            </a:r>
          </a:p>
          <a:p>
            <a:pPr algn="ctr"/>
            <a:r>
              <a:rPr lang="de-DE" sz="1046" u="sng" dirty="0"/>
              <a:t>Rechte Spalte:</a:t>
            </a:r>
          </a:p>
          <a:p>
            <a:pPr algn="ctr">
              <a:spcAft>
                <a:spcPts val="448"/>
              </a:spcAft>
            </a:pPr>
            <a:r>
              <a:rPr lang="de-DE" sz="1046" dirty="0"/>
              <a:t>Die Detailansicht </a:t>
            </a:r>
          </a:p>
          <a:p>
            <a:pPr algn="ctr"/>
            <a:r>
              <a:rPr lang="de-DE" sz="1046" dirty="0"/>
              <a:t>Über „Ansicht“ kann man auch eine „Listenansicht“ wählen </a:t>
            </a:r>
          </a:p>
          <a:p>
            <a:pPr algn="ctr"/>
            <a:endParaRPr lang="de-DE" sz="1793" dirty="0"/>
          </a:p>
          <a:p>
            <a:pPr algn="ctr"/>
            <a:r>
              <a:rPr lang="de-DE" sz="1046" u="sng" dirty="0"/>
              <a:t>Auch möglich: </a:t>
            </a:r>
          </a:p>
          <a:p>
            <a:pPr marL="214316" indent="-214316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046" dirty="0"/>
              <a:t>Suche speichern </a:t>
            </a:r>
            <a:endParaRPr lang="de-DE" sz="1046" dirty="0">
              <a:solidFill>
                <a:srgbClr val="7030A0"/>
              </a:solidFill>
            </a:endParaRPr>
          </a:p>
          <a:p>
            <a:pPr marL="214316" indent="-214316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046" dirty="0"/>
              <a:t>Jobs per E-Mail „automatisch“ zusenden lassen </a:t>
            </a:r>
            <a:endParaRPr lang="de-DE" sz="1046" dirty="0">
              <a:solidFill>
                <a:srgbClr val="7030A0"/>
              </a:solidFill>
            </a:endParaRPr>
          </a:p>
          <a:p>
            <a:pPr algn="ctr">
              <a:buClr>
                <a:srgbClr val="C00000"/>
              </a:buClr>
            </a:pPr>
            <a:endParaRPr lang="de-DE" sz="1046" dirty="0">
              <a:solidFill>
                <a:srgbClr val="7030A0"/>
              </a:solidFill>
            </a:endParaRPr>
          </a:p>
          <a:p>
            <a:pPr marL="213484" indent="-213484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de-DE" sz="1046" b="1" dirty="0"/>
          </a:p>
          <a:p>
            <a:pPr marL="213484" indent="-213484" algn="ct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de-DE" sz="1046" dirty="0"/>
              <a:t>Stelle vormerken </a:t>
            </a:r>
            <a:endParaRPr lang="de-DE" sz="1046" dirty="0">
              <a:solidFill>
                <a:srgbClr val="7030A0"/>
              </a:solidFill>
            </a:endParaRPr>
          </a:p>
          <a:p>
            <a:pPr algn="ctr">
              <a:buClr>
                <a:srgbClr val="C00000"/>
              </a:buClr>
            </a:pPr>
            <a:r>
              <a:rPr lang="de-DE" sz="1046" i="1" dirty="0"/>
              <a:t>Dann Suche möglich mit: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BA12E8-C213-451D-8BFD-FF370A52A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920" y="2837613"/>
            <a:ext cx="847242" cy="2379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4661A68-1410-48B4-8ACA-CB7269F82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373" y="4578915"/>
            <a:ext cx="2113338" cy="22218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FCAE6A5-31BD-48A7-B7AC-7F5A577ED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57" y="125227"/>
            <a:ext cx="1683032" cy="5038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8052F1-EC2F-414B-BF30-1041177B1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008" y="1659624"/>
            <a:ext cx="5926367" cy="32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80F1FD2-9EEF-46A5-B8DA-98409A37FAB3}"/>
              </a:ext>
            </a:extLst>
          </p:cNvPr>
          <p:cNvSpPr/>
          <p:nvPr/>
        </p:nvSpPr>
        <p:spPr>
          <a:xfrm>
            <a:off x="7370478" y="755574"/>
            <a:ext cx="1517844" cy="4175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5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E1D7D0-9DE8-4A5D-B283-2F712A02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762" y="276179"/>
            <a:ext cx="7727758" cy="546726"/>
          </a:xfrm>
        </p:spPr>
        <p:txBody>
          <a:bodyPr/>
          <a:lstStyle/>
          <a:p>
            <a:r>
              <a:rPr lang="de-DE" sz="2092" dirty="0">
                <a:solidFill>
                  <a:srgbClr val="000000"/>
                </a:solidFill>
              </a:rPr>
              <a:t>- Berufsfeld auswählen, dann ggf. Ort eintragen</a:t>
            </a:r>
            <a:br>
              <a:rPr lang="de-DE" sz="1793" dirty="0">
                <a:solidFill>
                  <a:srgbClr val="000000"/>
                </a:solidFill>
              </a:rPr>
            </a:b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EE570F-90EC-47DA-A59F-7161212C8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0B46FB-E6F0-4D5C-B838-70012B1B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97" y="937872"/>
            <a:ext cx="4467938" cy="13663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11C51E9-1827-471B-9701-E3B7B62CD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76" y="2810605"/>
            <a:ext cx="1407332" cy="13800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976B07-5292-4946-933A-B96C2491F33E}"/>
              </a:ext>
            </a:extLst>
          </p:cNvPr>
          <p:cNvSpPr txBox="1"/>
          <p:nvPr/>
        </p:nvSpPr>
        <p:spPr>
          <a:xfrm>
            <a:off x="290076" y="2605144"/>
            <a:ext cx="1385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Beispiel: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0774D8-938F-4F5D-8E75-C57AF8272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666" y="2632037"/>
            <a:ext cx="1864341" cy="55426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6CEEDC-D0A3-4447-B9FE-B8B16889C9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5665" y="3950244"/>
            <a:ext cx="1873608" cy="4773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4033D57-02DF-4A5F-A424-8F0FD04C47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308" y="1506269"/>
            <a:ext cx="2375866" cy="199433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F5F13F3-72BE-483B-9296-01F83734C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0309" y="3701271"/>
            <a:ext cx="2388274" cy="122028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6FA9062-41E3-4A23-B004-81A101CE1501}"/>
              </a:ext>
            </a:extLst>
          </p:cNvPr>
          <p:cNvSpPr/>
          <p:nvPr/>
        </p:nvSpPr>
        <p:spPr>
          <a:xfrm>
            <a:off x="7436527" y="993626"/>
            <a:ext cx="1385745" cy="133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345" dirty="0"/>
              <a:t>Zunächst Berufsfeld und Kernbereiche auswählen, dann ggf. noch Ort eintragen</a:t>
            </a:r>
            <a:endParaRPr lang="de-DE" sz="1345" i="1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2652FF6-07C9-4528-86AB-E3948210448C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1697407" y="2909168"/>
            <a:ext cx="838258" cy="591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0602632-A3DA-4870-A826-43E4325455F7}"/>
              </a:ext>
            </a:extLst>
          </p:cNvPr>
          <p:cNvCxnSpPr>
            <a:cxnSpLocks/>
          </p:cNvCxnSpPr>
          <p:nvPr/>
        </p:nvCxnSpPr>
        <p:spPr>
          <a:xfrm>
            <a:off x="1697408" y="3529834"/>
            <a:ext cx="798710" cy="5866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A721676-777C-4D53-960D-EE1504D43539}"/>
              </a:ext>
            </a:extLst>
          </p:cNvPr>
          <p:cNvCxnSpPr/>
          <p:nvPr/>
        </p:nvCxnSpPr>
        <p:spPr>
          <a:xfrm>
            <a:off x="4519180" y="2859051"/>
            <a:ext cx="3711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2F56AC1-68A3-4790-A478-986557489F8D}"/>
              </a:ext>
            </a:extLst>
          </p:cNvPr>
          <p:cNvCxnSpPr>
            <a:cxnSpLocks/>
          </p:cNvCxnSpPr>
          <p:nvPr/>
        </p:nvCxnSpPr>
        <p:spPr>
          <a:xfrm>
            <a:off x="4525748" y="4188922"/>
            <a:ext cx="3152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F1D79E51-F018-4275-814E-EB5A178738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01" y="181821"/>
            <a:ext cx="1683032" cy="5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29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SIGN" val="Inhaltsfolien"/>
  <p:tag name="LAYOUT" val="Inhaltsfolie Botschaft"/>
</p:tagLst>
</file>

<file path=ppt/theme/theme1.xml><?xml version="1.0" encoding="utf-8"?>
<a:theme xmlns:a="http://schemas.openxmlformats.org/drawingml/2006/main" name="Standard">
  <a:themeElements>
    <a:clrScheme name="Benutzerdefiniert 2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4FEE"/>
      </a:hlink>
      <a:folHlink>
        <a:srgbClr val="595959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itelfolie">
  <a:themeElements>
    <a:clrScheme name="Titelfolie mit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777777"/>
      </a:accent2>
      <a:accent3>
        <a:srgbClr val="FFFFFF"/>
      </a:accent3>
      <a:accent4>
        <a:srgbClr val="000000"/>
      </a:accent4>
      <a:accent5>
        <a:srgbClr val="EEAAAB"/>
      </a:accent5>
      <a:accent6>
        <a:srgbClr val="6B6B6B"/>
      </a:accent6>
      <a:hlink>
        <a:srgbClr val="0000CC"/>
      </a:hlink>
      <a:folHlink>
        <a:srgbClr val="969696"/>
      </a:folHlink>
    </a:clrScheme>
    <a:fontScheme name="Titelfolie mit Bi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095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7575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folie mit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2001A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6B6B6B"/>
        </a:accent6>
        <a:hlink>
          <a:srgbClr val="0000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0C79995C749940A145E93B6698984B" ma:contentTypeVersion="6" ma:contentTypeDescription="Ein neues Dokument erstellen." ma:contentTypeScope="" ma:versionID="9ee255a467578c3e61968f8271a7e889">
  <xsd:schema xmlns:xsd="http://www.w3.org/2001/XMLSchema" xmlns:xs="http://www.w3.org/2001/XMLSchema" xmlns:p="http://schemas.microsoft.com/office/2006/metadata/properties" xmlns:ns2="94fbe1cb-0726-44d5-a085-cfea6474ed7a" xmlns:ns3="c4503351-d48a-4149-a604-8b5603409687" targetNamespace="http://schemas.microsoft.com/office/2006/metadata/properties" ma:root="true" ma:fieldsID="aa88ac8734598f0f9456d9f78dd8f274" ns2:_="" ns3:_="">
    <xsd:import namespace="94fbe1cb-0726-44d5-a085-cfea6474ed7a"/>
    <xsd:import namespace="c4503351-d48a-4149-a604-8b56034096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be1cb-0726-44d5-a085-cfea6474ed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03351-d48a-4149-a604-8b56034096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Props1.xml><?xml version="1.0" encoding="utf-8"?>
<ds:datastoreItem xmlns:ds="http://schemas.openxmlformats.org/officeDocument/2006/customXml" ds:itemID="{D06F25CD-23A9-4C25-ABB9-A70703AFB50A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26e7e15-26a6-4681-83db-7f2bb92fcb21"/>
    <ds:schemaRef ds:uri="http://schemas.microsoft.com/office/2006/documentManagement/types"/>
    <ds:schemaRef ds:uri="3c778390-8879-4ea8-806b-a5a1baac0d3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C93F26-917B-488F-8A56-6A1129A4A139}"/>
</file>

<file path=customXml/itemProps3.xml><?xml version="1.0" encoding="utf-8"?>
<ds:datastoreItem xmlns:ds="http://schemas.openxmlformats.org/officeDocument/2006/customXml" ds:itemID="{FE93E5C1-3991-4BB6-866E-05DDB4ACC2D1}"/>
</file>

<file path=customXml/itemProps4.xml><?xml version="1.0" encoding="utf-8"?>
<ds:datastoreItem xmlns:ds="http://schemas.openxmlformats.org/officeDocument/2006/customXml" ds:itemID="{572EF3F1-E275-4809-BEAB-11A1887B59E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Bildschirmpräsentation (16:9)</PresentationFormat>
  <Paragraphs>81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Standard</vt:lpstr>
      <vt:lpstr>Titelfolie</vt:lpstr>
      <vt:lpstr>1_Titelfolie</vt:lpstr>
      <vt:lpstr>Wie finde ich einen Praktikumsplatz Medienangebot der Agentur für Arbeit</vt:lpstr>
      <vt:lpstr>Vorstellung Berufsberatung</vt:lpstr>
      <vt:lpstr>PowerPoint-Präsentation</vt:lpstr>
      <vt:lpstr>Ausbildungsplatzsuche mit der </vt:lpstr>
      <vt:lpstr>Ausbildungsplatzsuche mit der </vt:lpstr>
      <vt:lpstr> - Ausbildung oder Duales Studium  </vt:lpstr>
      <vt:lpstr> - Ausbildung oder Duales Studium  </vt:lpstr>
      <vt:lpstr>                         - Beruf und Ort eintragen </vt:lpstr>
      <vt:lpstr>- Berufsfeld auswählen, dann ggf. Ort eintragen 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Master 2020</dc:title>
  <dc:creator>Rheindenken</dc:creator>
  <cp:lastModifiedBy>Otte Nele</cp:lastModifiedBy>
  <cp:revision>420</cp:revision>
  <cp:lastPrinted>2024-08-26T13:41:26Z</cp:lastPrinted>
  <dcterms:created xsi:type="dcterms:W3CDTF">2019-05-15T15:08:42Z</dcterms:created>
  <dcterms:modified xsi:type="dcterms:W3CDTF">2024-09-17T14:51:31Z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0x010100660C79995C749940A145E93B6698984B</vt:lpwstr>
  </property>
  <property fmtid="{D5CDD505-2E9C-101B-9397-08002B2CF9AE}" pid="3" name="_dlc_policyId">
    <vt:lpwstr>0x0101001CF96C0210194FB2B5E0D8BCB7BAF923|793854149</vt:lpwstr>
  </property>
  <property fmtid="{D5CDD505-2E9C-101B-9397-08002B2CF9AE}" pid="4" name="Schlagwort">
    <vt:lpwstr/>
  </property>
  <property fmtid="{D5CDD505-2E9C-101B-9397-08002B2CF9AE}" pid="5" name="FederfuehrendesAktenzeichen">
    <vt:lpwstr>282;#1307-Interne_Kommunikation|b26114ab-6506-42a2-ba87-8b52edbf0211</vt:lpwstr>
  </property>
  <property fmtid="{D5CDD505-2E9C-101B-9397-08002B2CF9AE}" pid="6" name="IntranetRollen">
    <vt:lpwstr/>
  </property>
  <property fmtid="{D5CDD505-2E9C-101B-9397-08002B2CF9AE}" pid="7" name="RaeumlicherGeltungsbereich">
    <vt:lpwstr>3831;#419 AA Frankfurt a. M.|e3fb1ddd-36b9-4790-9efc-b720c9b40546</vt:lpwstr>
  </property>
  <property fmtid="{D5CDD505-2E9C-101B-9397-08002B2CF9AE}" pid="8" name="MitfuehrendeAktenzeichen">
    <vt:lpwstr/>
  </property>
  <property fmtid="{D5CDD505-2E9C-101B-9397-08002B2CF9AE}" pid="9" name="ItemRetentionFormula">
    <vt:lpwstr>&lt;formula id="Erste Wiedervorlage Ereignis" /&gt;</vt:lpwstr>
  </property>
</Properties>
</file>